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4" r:id="rId3"/>
    <p:sldId id="257" r:id="rId4"/>
    <p:sldId id="258" r:id="rId5"/>
    <p:sldId id="259" r:id="rId6"/>
    <p:sldId id="260" r:id="rId7"/>
    <p:sldId id="268" r:id="rId8"/>
    <p:sldId id="261" r:id="rId9"/>
    <p:sldId id="269" r:id="rId10"/>
    <p:sldId id="262" r:id="rId11"/>
    <p:sldId id="263" r:id="rId12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7D81E7-BCF6-4B9A-B313-2B08417F2AC1}" v="311" dt="2023-05-03T10:59:05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Styl pośredni 4 — Ak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9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Podział dochodów</a:t>
            </a:r>
          </a:p>
        </c:rich>
      </c:tx>
      <c:layout>
        <c:manualLayout>
          <c:xMode val="edge"/>
          <c:yMode val="edge"/>
          <c:x val="0.1875187359951603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2428898939477921"/>
          <c:y val="8.7293288526465979E-2"/>
          <c:w val="0.71302871232005094"/>
          <c:h val="0.83988190945064001"/>
        </c:manualLayout>
      </c:layout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Sprzedaż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80B-2541-8B57-B5B9CB7DF231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80B-2541-8B57-B5B9CB7DF231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4A3-4314-9D24-593F85977AFC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4A3-4314-9D24-593F85977AFC}"/>
              </c:ext>
            </c:extLst>
          </c:dPt>
          <c:dLbls>
            <c:dLbl>
              <c:idx val="0"/>
              <c:layout>
                <c:manualLayout>
                  <c:x val="-0.13015109229526289"/>
                  <c:y val="-0.1381581320282711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16754885993486"/>
                      <c:h val="0.22228245568040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80B-2541-8B57-B5B9CB7DF2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Arkusz1!$A$2:$A$5</c:f>
              <c:strCache>
                <c:ptCount val="2"/>
                <c:pt idx="0">
                  <c:v>dochody bieżące</c:v>
                </c:pt>
                <c:pt idx="1">
                  <c:v>dochody majątkowe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98291987.769999996</c:v>
                </c:pt>
                <c:pt idx="1">
                  <c:v>16050259.109999996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B-2541-8B57-B5B9CB7DF23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Podział WYDATKÓW</a:t>
            </a:r>
          </a:p>
        </c:rich>
      </c:tx>
      <c:layout>
        <c:manualLayout>
          <c:xMode val="edge"/>
          <c:yMode val="edge"/>
          <c:x val="0.1875187359951603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2428898939477921"/>
          <c:y val="8.7293288526465979E-2"/>
          <c:w val="0.71302871232005094"/>
          <c:h val="0.83988190945064001"/>
        </c:manualLayout>
      </c:layout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Sprzedaż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F67-43C4-96C3-855670A25270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F67-43C4-96C3-855670A25270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F67-43C4-96C3-855670A25270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F67-43C4-96C3-855670A25270}"/>
              </c:ext>
            </c:extLst>
          </c:dPt>
          <c:dLbls>
            <c:dLbl>
              <c:idx val="0"/>
              <c:layout>
                <c:manualLayout>
                  <c:x val="-0.13015109229526289"/>
                  <c:y val="-0.1381581320282711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16754885993486"/>
                      <c:h val="0.22228245568040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7F67-43C4-96C3-855670A25270}"/>
                </c:ext>
              </c:extLst>
            </c:dLbl>
            <c:dLbl>
              <c:idx val="2"/>
              <c:layout>
                <c:manualLayout>
                  <c:x val="0.4591278840482047"/>
                  <c:y val="0.8307022353496169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1441485248930006E-2"/>
                      <c:h val="1.078472601928906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7F67-43C4-96C3-855670A2527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F67-43C4-96C3-855670A252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Arkusz1!$A$2:$A$5</c:f>
              <c:strCache>
                <c:ptCount val="2"/>
                <c:pt idx="0">
                  <c:v>wydatki bieżące</c:v>
                </c:pt>
                <c:pt idx="1">
                  <c:v>wydatki majątkowe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97346926.930000007</c:v>
                </c:pt>
                <c:pt idx="1">
                  <c:v>27497267.510000002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F67-43C4-96C3-855670A2527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Największe działy z dochodami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Arkusz1!$A$2:$A$5</c:f>
              <c:strCache>
                <c:ptCount val="4"/>
                <c:pt idx="0">
                  <c:v>756</c:v>
                </c:pt>
                <c:pt idx="1">
                  <c:v>758</c:v>
                </c:pt>
                <c:pt idx="2">
                  <c:v>900</c:v>
                </c:pt>
                <c:pt idx="3">
                  <c:v>OGÓŁ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55201862</c:v>
                </c:pt>
                <c:pt idx="1">
                  <c:v>38762409</c:v>
                </c:pt>
                <c:pt idx="2">
                  <c:v>4127009</c:v>
                </c:pt>
                <c:pt idx="3">
                  <c:v>114342246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1-43F2-83CA-4467275BC5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86432127"/>
        <c:axId val="1586432607"/>
        <c:axId val="0"/>
      </c:bar3DChart>
      <c:catAx>
        <c:axId val="1586432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586432607"/>
        <c:crosses val="autoZero"/>
        <c:auto val="1"/>
        <c:lblAlgn val="ctr"/>
        <c:lblOffset val="100"/>
        <c:noMultiLvlLbl val="0"/>
      </c:catAx>
      <c:valAx>
        <c:axId val="1586432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586432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Kolumna1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Arkusz1!$A$2:$A$5</c:f>
              <c:strCache>
                <c:ptCount val="4"/>
                <c:pt idx="0">
                  <c:v>801</c:v>
                </c:pt>
                <c:pt idx="1">
                  <c:v>600</c:v>
                </c:pt>
                <c:pt idx="2">
                  <c:v>750</c:v>
                </c:pt>
                <c:pt idx="3">
                  <c:v>OGÓŁ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52688675</c:v>
                </c:pt>
                <c:pt idx="1">
                  <c:v>23990942</c:v>
                </c:pt>
                <c:pt idx="2">
                  <c:v>10774887</c:v>
                </c:pt>
                <c:pt idx="3">
                  <c:v>124844194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B4-45CE-AA87-BF5684D2AC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75500703"/>
        <c:axId val="1483778207"/>
        <c:axId val="0"/>
      </c:bar3DChart>
      <c:catAx>
        <c:axId val="1475500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83778207"/>
        <c:crosses val="autoZero"/>
        <c:auto val="1"/>
        <c:lblAlgn val="ctr"/>
        <c:lblOffset val="100"/>
        <c:noMultiLvlLbl val="0"/>
      </c:catAx>
      <c:valAx>
        <c:axId val="148377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475500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ECF6F7-8EF1-49B9-8A9D-8392683444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15BAEE4-17CB-4D70-9F26-BBA6207015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A7127-87B2-4CF7-9654-C1C95F214FF3}" type="datetime1">
              <a:rPr lang="pl-PL" smtClean="0"/>
              <a:pPr/>
              <a:t>13.06.2023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17E636E-383E-4053-8A3C-04E1C6F794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E7F5A9D-8235-4DAB-B2FD-C1C90CF6D4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72377-FFC4-4F50-9A6A-C3C1D97D66A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0916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F09DA-CE1C-4770-ACAB-C08AFC056787}" type="datetime1">
              <a:rPr lang="pl-PL" smtClean="0"/>
              <a:pPr/>
              <a:t>13.06.2023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C33E9-F56F-4F4C-A8CB-91FA750BAB71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82604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C33E9-F56F-4F4C-A8CB-91FA750BAB71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577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9C6B49C4-6E5C-4132-9964-857459CFEAB0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F3ECCC-8119-438F-BA63-FFAD369E47CC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C838820-5DB4-4DD5-9157-7AB71FE36920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C8F9865-EA13-48F8-BC31-2426B4DCBD5B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  <p:sp>
        <p:nvSpPr>
          <p:cNvPr id="9" name="Pole tekstowe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D0E99C43-2B02-4ADB-810E-67CF2730B5B6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C3F085-A544-4FAE-AB32-1AF4B58150B0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D75840-B5C0-47C6-9B30-DF3BA088FE16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9B67E-AF06-4522-90ED-17BB15F610F3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68640FB-15F6-45CE-BC05-EE8F45598371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7F951-6F35-4508-967B-C2BBF8DF305B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FCABBB7-3A1F-4547-8C63-03DD1A12CB28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B09D93-8F88-4F63-9751-71073E7DC44B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F5C04C-BAC8-4BD2-823D-87A6D79629D2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E8C612-2AEA-452F-A9F2-B4ADE9533CF7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AB35D2-68FE-4858-BD88-44C1E3C3261A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DE106B-01EB-4B5C-819B-AC8CB694C6AE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EA17AF-BD76-42E8-8380-C1BE21CF559F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C76654-1721-41DF-8332-B1E1F7DD7FA2}" type="datetime1">
              <a:rPr lang="pl-PL" noProof="0" smtClean="0"/>
              <a:pPr rtl="0"/>
              <a:t>13.06.2023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35964" y="1755648"/>
            <a:ext cx="9409176" cy="2494645"/>
          </a:xfrm>
        </p:spPr>
        <p:txBody>
          <a:bodyPr rtlCol="0">
            <a:normAutofit/>
          </a:bodyPr>
          <a:lstStyle/>
          <a:p>
            <a:pPr algn="ctr"/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Uchwała budżetowa </a:t>
            </a:r>
            <a:br>
              <a:rPr lang="pl-PL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gminy Rokietnica </a:t>
            </a:r>
            <a:br>
              <a:rPr lang="pl-PL" sz="3600" b="1" dirty="0">
                <a:latin typeface="Times New Roman" pitchFamily="18" charset="0"/>
                <a:cs typeface="Times New Roman" pitchFamily="18" charset="0"/>
              </a:rPr>
            </a:br>
            <a:br>
              <a:rPr lang="pl-PL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na rok 2023</a:t>
            </a:r>
          </a:p>
        </p:txBody>
      </p: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/>
              <a:t>REZERWA BUDŻETOWA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526C11-DD5E-DA98-FF52-63E0C33E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400" dirty="0">
                <a:ea typeface="+mn-lt"/>
                <a:cs typeface="+mn-lt"/>
              </a:rPr>
              <a:t>Rezerwa ogólna – 570.000,00zł</a:t>
            </a:r>
          </a:p>
          <a:p>
            <a:pPr marL="457200" indent="-457200">
              <a:buAutoNum type="arabicPeriod"/>
            </a:pPr>
            <a:r>
              <a:rPr lang="pl-PL" sz="2400" dirty="0">
                <a:ea typeface="+mn-lt"/>
                <a:cs typeface="+mn-lt"/>
              </a:rPr>
              <a:t>Rezerwa celowa – 280.000,00zł </a:t>
            </a:r>
          </a:p>
          <a:p>
            <a:pPr marL="457200" indent="-457200">
              <a:buNone/>
            </a:pPr>
            <a:r>
              <a:rPr lang="pl-PL" sz="2400" dirty="0">
                <a:ea typeface="+mn-lt"/>
                <a:cs typeface="+mn-lt"/>
              </a:rPr>
              <a:t>	z przeznaczeniem na realizację zadań własnych z zakresu zarządzania kryzysowego</a:t>
            </a:r>
          </a:p>
        </p:txBody>
      </p:sp>
    </p:spTree>
    <p:extLst>
      <p:ext uri="{BB962C8B-B14F-4D97-AF65-F5344CB8AC3E}">
        <p14:creationId xmlns:p14="http://schemas.microsoft.com/office/powerpoint/2010/main" val="47779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036" y="2782486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pl-PL" sz="3200" dirty="0">
                <a:latin typeface="Times New Roman" pitchFamily="18" charset="0"/>
                <a:cs typeface="Times New Roman" pitchFamily="18" charset="0"/>
              </a:rPr>
              <a:t>Pracę </a:t>
            </a:r>
            <a:r>
              <a:rPr lang="pl-PL" sz="3200" dirty="0" err="1">
                <a:latin typeface="Times New Roman" pitchFamily="18" charset="0"/>
                <a:cs typeface="Times New Roman" pitchFamily="18" charset="0"/>
              </a:rPr>
              <a:t>Przygotowł</a:t>
            </a:r>
            <a:br>
              <a:rPr lang="pl-PL" sz="3200" dirty="0">
                <a:latin typeface="Times New Roman" pitchFamily="18" charset="0"/>
                <a:cs typeface="Times New Roman" pitchFamily="18" charset="0"/>
              </a:rPr>
            </a:br>
            <a:br>
              <a:rPr lang="pl-PL" sz="3200" dirty="0">
                <a:latin typeface="Times New Roman" pitchFamily="18" charset="0"/>
                <a:cs typeface="Times New Roman" pitchFamily="18" charset="0"/>
              </a:rPr>
            </a:br>
            <a:r>
              <a:rPr lang="pl-PL" sz="3200" dirty="0">
                <a:latin typeface="Times New Roman" pitchFamily="18" charset="0"/>
                <a:cs typeface="Times New Roman" pitchFamily="18" charset="0"/>
              </a:rPr>
              <a:t> Jakub </a:t>
            </a:r>
            <a:r>
              <a:rPr lang="pl-PL" sz="3200" dirty="0" err="1">
                <a:latin typeface="Times New Roman" pitchFamily="18" charset="0"/>
                <a:cs typeface="Times New Roman" pitchFamily="18" charset="0"/>
              </a:rPr>
              <a:t>Pacholarz</a:t>
            </a:r>
            <a:r>
              <a:rPr lang="pl-PL" sz="3200" dirty="0">
                <a:latin typeface="Times New Roman" pitchFamily="18" charset="0"/>
                <a:cs typeface="Times New Roman" pitchFamily="18" charset="0"/>
              </a:rPr>
              <a:t> nr albumu 56513</a:t>
            </a:r>
          </a:p>
        </p:txBody>
      </p:sp>
    </p:spTree>
    <p:extLst>
      <p:ext uri="{BB962C8B-B14F-4D97-AF65-F5344CB8AC3E}">
        <p14:creationId xmlns:p14="http://schemas.microsoft.com/office/powerpoint/2010/main" val="40809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b="1" dirty="0"/>
              <a:t>Gmina Rokietnica</a:t>
            </a:r>
            <a:br>
              <a:rPr lang="pl-PL" b="1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68216" y="2159391"/>
            <a:ext cx="5134707" cy="4024125"/>
          </a:xfrm>
        </p:spPr>
        <p:txBody>
          <a:bodyPr/>
          <a:lstStyle/>
          <a:p>
            <a:endParaRPr lang="pl-PL" sz="2400" b="1" dirty="0"/>
          </a:p>
          <a:p>
            <a:r>
              <a:rPr lang="pl-PL" sz="2400" dirty="0">
                <a:solidFill>
                  <a:srgbClr val="ACD433"/>
                </a:solidFill>
              </a:rPr>
              <a:t>Gmina wiejska</a:t>
            </a:r>
          </a:p>
          <a:p>
            <a:r>
              <a:rPr lang="pl-PL" sz="2400" dirty="0">
                <a:solidFill>
                  <a:srgbClr val="ACD433"/>
                </a:solidFill>
              </a:rPr>
              <a:t>Województwo podkarpackie</a:t>
            </a:r>
          </a:p>
          <a:p>
            <a:r>
              <a:rPr lang="pl-PL" sz="2400" dirty="0">
                <a:solidFill>
                  <a:srgbClr val="ACD433"/>
                </a:solidFill>
              </a:rPr>
              <a:t>Powiat jarosławski</a:t>
            </a:r>
          </a:p>
          <a:p>
            <a:r>
              <a:rPr lang="pl-PL" sz="2400" dirty="0">
                <a:solidFill>
                  <a:srgbClr val="ACD433"/>
                </a:solidFill>
              </a:rPr>
              <a:t>Powierzchnia:  57,35 km</a:t>
            </a:r>
            <a:r>
              <a:rPr lang="pl-PL" sz="2400" baseline="30000" dirty="0">
                <a:solidFill>
                  <a:srgbClr val="ACD433"/>
                </a:solidFill>
              </a:rPr>
              <a:t>2</a:t>
            </a:r>
          </a:p>
          <a:p>
            <a:r>
              <a:rPr lang="pl-PL" sz="2400" dirty="0">
                <a:solidFill>
                  <a:srgbClr val="ACD433"/>
                </a:solidFill>
              </a:rPr>
              <a:t>Liczba ludności: 4 545</a:t>
            </a:r>
          </a:p>
          <a:p>
            <a:endParaRPr lang="pl-PL" dirty="0"/>
          </a:p>
        </p:txBody>
      </p:sp>
      <p:pic>
        <p:nvPicPr>
          <p:cNvPr id="4" name="Picture 2" descr="Dokumenty strategiczne - Rokietnica - Rokietni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5280" y="2303539"/>
            <a:ext cx="4068147" cy="3911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D8B387-A75B-8EA8-312A-060DE0AF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08" y="599781"/>
            <a:ext cx="9473184" cy="1293028"/>
          </a:xfrm>
        </p:spPr>
        <p:txBody>
          <a:bodyPr/>
          <a:lstStyle/>
          <a:p>
            <a:r>
              <a:rPr lang="pl-PL" dirty="0"/>
              <a:t>Dochody budżetu na rok 2023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C8784F-FCC5-D665-6FBA-54F10B37A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892809"/>
            <a:ext cx="10820400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pl-PL" b="1" dirty="0"/>
              <a:t>	</a:t>
            </a:r>
            <a:r>
              <a:rPr lang="pl-PL" b="1" dirty="0">
                <a:latin typeface="Times New Roman" pitchFamily="18" charset="0"/>
                <a:cs typeface="Times New Roman" pitchFamily="18" charset="0"/>
              </a:rPr>
              <a:t>Dochody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 budżetu na rok 2023 </a:t>
            </a:r>
          </a:p>
          <a:p>
            <a:pPr>
              <a:buNone/>
            </a:pPr>
            <a:endParaRPr lang="pl-PL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dirty="0" err="1">
                <a:latin typeface="Times New Roman" pitchFamily="18" charset="0"/>
                <a:cs typeface="Times New Roman" pitchFamily="18" charset="0"/>
              </a:rPr>
              <a:t>Włącznej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 kwocie 114.342.246,88 zł, z tego: </a:t>
            </a:r>
          </a:p>
          <a:p>
            <a:pPr>
              <a:buNone/>
            </a:pPr>
            <a:endParaRPr lang="pl-PL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dochody bieżące to 98.291.987,77 zł</a:t>
            </a:r>
          </a:p>
          <a:p>
            <a:pPr marL="457200" indent="-457200">
              <a:buAutoNum type="arabicPeriod"/>
            </a:pPr>
            <a:endParaRPr lang="pl-PL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dochody majątkowe to 16.050.259,11 zł</a:t>
            </a:r>
            <a:r>
              <a:rPr lang="pl-PL" dirty="0">
                <a:ea typeface="+mn-lt"/>
                <a:cs typeface="+mn-lt"/>
              </a:rPr>
              <a:t> </a:t>
            </a:r>
            <a:endParaRPr lang="pl-PL" dirty="0"/>
          </a:p>
        </p:txBody>
      </p:sp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4B7E5379-E961-9F59-E569-A3E5B9AA5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791792"/>
              </p:ext>
            </p:extLst>
          </p:nvPr>
        </p:nvGraphicFramePr>
        <p:xfrm>
          <a:off x="6818567" y="2169034"/>
          <a:ext cx="4439983" cy="3944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604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52673"/>
            <a:ext cx="8610600" cy="1293028"/>
          </a:xfrm>
        </p:spPr>
        <p:txBody>
          <a:bodyPr/>
          <a:lstStyle/>
          <a:p>
            <a:r>
              <a:rPr lang="pl-PL" dirty="0"/>
              <a:t>Wydatki Budżetu na rok 2023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526C11-DD5E-DA98-FF52-63E0C33E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2169034"/>
            <a:ext cx="6137032" cy="3165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None/>
            </a:pPr>
            <a:r>
              <a:rPr lang="pl-PL" b="1" dirty="0">
                <a:latin typeface="Times New Roman" pitchFamily="18" charset="0"/>
                <a:cs typeface="Times New Roman" pitchFamily="18" charset="0"/>
              </a:rPr>
              <a:t>Wydatki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 budżetu na rok 2023</a:t>
            </a:r>
          </a:p>
          <a:p>
            <a:pPr marL="457200" indent="-457200">
              <a:buNone/>
            </a:pPr>
            <a:r>
              <a:rPr lang="pl-PL" dirty="0">
                <a:latin typeface="Times New Roman" pitchFamily="18" charset="0"/>
                <a:cs typeface="Times New Roman" pitchFamily="18" charset="0"/>
              </a:rPr>
              <a:t> w łącznej kwocie 124.844.194,44  zł, z tego:</a:t>
            </a:r>
          </a:p>
          <a:p>
            <a:pPr marL="457200" indent="-457200">
              <a:buNone/>
            </a:pPr>
            <a:endParaRPr lang="pl-PL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wydatki bieżące wynoszą  97.346.926,93 zł</a:t>
            </a:r>
          </a:p>
          <a:p>
            <a:pPr marL="457200" indent="-457200">
              <a:buAutoNum type="arabicPeriod"/>
            </a:pPr>
            <a:endParaRPr lang="pl-PL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wydatki majątkowe  wynoszą 27.497.267,51 zł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78164C92-FAE0-B04B-590A-6D0D56569B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90364"/>
              </p:ext>
            </p:extLst>
          </p:nvPr>
        </p:nvGraphicFramePr>
        <p:xfrm>
          <a:off x="6818567" y="2169034"/>
          <a:ext cx="4439983" cy="3944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983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 err="1"/>
              <a:t>DEficyt</a:t>
            </a:r>
            <a:r>
              <a:rPr lang="pl-PL" dirty="0"/>
              <a:t> Gminy na 2023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7D9D1BB8-8AB7-1AC6-42AA-F04172243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966046"/>
              </p:ext>
            </p:extLst>
          </p:nvPr>
        </p:nvGraphicFramePr>
        <p:xfrm>
          <a:off x="683558" y="2140323"/>
          <a:ext cx="10820400" cy="198097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492240">
                  <a:extLst>
                    <a:ext uri="{9D8B030D-6E8A-4147-A177-3AD203B41FA5}">
                      <a16:colId xmlns:a16="http://schemas.microsoft.com/office/drawing/2014/main" val="1105897984"/>
                    </a:ext>
                  </a:extLst>
                </a:gridCol>
                <a:gridCol w="4328160">
                  <a:extLst>
                    <a:ext uri="{9D8B030D-6E8A-4147-A177-3AD203B41FA5}">
                      <a16:colId xmlns:a16="http://schemas.microsoft.com/office/drawing/2014/main" val="1630904610"/>
                    </a:ext>
                  </a:extLst>
                </a:gridCol>
              </a:tblGrid>
              <a:tr h="434227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dirty="0"/>
                        <a:t>Dochody  i wydatki gminy na rok  2023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pl-PL" dirty="0"/>
                    </a:p>
                  </a:txBody>
                  <a:tcPr>
                    <a:lnL w="12700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477861"/>
                  </a:ext>
                </a:extLst>
              </a:tr>
              <a:tr h="434227">
                <a:tc>
                  <a:txBody>
                    <a:bodyPr/>
                    <a:lstStyle/>
                    <a:p>
                      <a:r>
                        <a:rPr lang="pl-PL" dirty="0"/>
                        <a:t>Dochód  GMINY 2023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114.342.246,88 zł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0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Wydatki Gminy 2023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124.844.194,44 zł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35028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Wnioski</a:t>
                      </a:r>
                      <a:r>
                        <a:rPr lang="pl-PL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26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Deficyt na poziomie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1" dirty="0"/>
                        <a:t>-10.501.947,6 zł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67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46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96" y="0"/>
            <a:ext cx="8610600" cy="1293028"/>
          </a:xfrm>
        </p:spPr>
        <p:txBody>
          <a:bodyPr/>
          <a:lstStyle/>
          <a:p>
            <a:r>
              <a:rPr lang="pl-PL" dirty="0"/>
              <a:t>PLANOWANE DOCHODY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8D13B1F0-382C-0EE9-2AE6-078D83A0E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276785"/>
              </p:ext>
            </p:extLst>
          </p:nvPr>
        </p:nvGraphicFramePr>
        <p:xfrm>
          <a:off x="373380" y="1018032"/>
          <a:ext cx="11445240" cy="557627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77956">
                  <a:extLst>
                    <a:ext uri="{9D8B030D-6E8A-4147-A177-3AD203B41FA5}">
                      <a16:colId xmlns:a16="http://schemas.microsoft.com/office/drawing/2014/main" val="2698171678"/>
                    </a:ext>
                  </a:extLst>
                </a:gridCol>
                <a:gridCol w="6928556">
                  <a:extLst>
                    <a:ext uri="{9D8B030D-6E8A-4147-A177-3AD203B41FA5}">
                      <a16:colId xmlns:a16="http://schemas.microsoft.com/office/drawing/2014/main" val="3308923936"/>
                    </a:ext>
                  </a:extLst>
                </a:gridCol>
                <a:gridCol w="1563624">
                  <a:extLst>
                    <a:ext uri="{9D8B030D-6E8A-4147-A177-3AD203B41FA5}">
                      <a16:colId xmlns:a16="http://schemas.microsoft.com/office/drawing/2014/main" val="996710777"/>
                    </a:ext>
                  </a:extLst>
                </a:gridCol>
                <a:gridCol w="1975104">
                  <a:extLst>
                    <a:ext uri="{9D8B030D-6E8A-4147-A177-3AD203B41FA5}">
                      <a16:colId xmlns:a16="http://schemas.microsoft.com/office/drawing/2014/main" val="2484916871"/>
                    </a:ext>
                  </a:extLst>
                </a:gridCol>
              </a:tblGrid>
              <a:tr h="318160">
                <a:tc>
                  <a:txBody>
                    <a:bodyPr/>
                    <a:lstStyle/>
                    <a:p>
                      <a:r>
                        <a:rPr lang="pl-PL" sz="1400" noProof="0"/>
                        <a:t>Dział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Nazwa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Kwota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Udział Procentowy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5868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Rolnictwo I łowiectwo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0,0035%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94185836"/>
                  </a:ext>
                </a:extLst>
              </a:tr>
              <a:tr h="402853">
                <a:tc>
                  <a:txBody>
                    <a:bodyPr/>
                    <a:lstStyle/>
                    <a:p>
                      <a:r>
                        <a:rPr lang="pl-PL" sz="1400" noProof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Wytwarzanie i zaopatrywanie w energię elektryczną, gaz I wodę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1 253 340,00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1,0961%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68369873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noProof="0"/>
                        <a:t>Transport i łaczność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1 644 000,00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1,4378%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11508221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Gospodarka mieszkaniowa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599 404,64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0,5242%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13549807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Administracja Publiczna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175 948,00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0,1539%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1882963"/>
                  </a:ext>
                </a:extLst>
              </a:tr>
              <a:tr h="488848">
                <a:tc>
                  <a:txBody>
                    <a:bodyPr/>
                    <a:lstStyle/>
                    <a:p>
                      <a:r>
                        <a:rPr lang="pl-PL" sz="1400" noProof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noProof="0"/>
                        <a:t>Urzedy naczelnych organów władzy państwowej , kontroli I ochrony prawa oraz sądownictwa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3 774,00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0,0033%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24140641"/>
                  </a:ext>
                </a:extLst>
              </a:tr>
              <a:tr h="690139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Dochody od osób prawnych, od osób fizycznych i od innych jednostek nie posiadających osobowość prawnej oraz wydatki związane z ich poborem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55 201 862,00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48,2777%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73592105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Różne rozliczenia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38 762 409,11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33,9003%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0578528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Oświata i wychowanie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4 055 062,00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3,5464%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49105149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Pomoc społeczne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567 051,00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0,4959%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8011670"/>
                  </a:ext>
                </a:extLst>
              </a:tr>
              <a:tr h="402853">
                <a:tc>
                  <a:txBody>
                    <a:bodyPr/>
                    <a:lstStyle/>
                    <a:p>
                      <a:r>
                        <a:rPr lang="pl-PL" sz="1400" noProof="0"/>
                        <a:t>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Pozostałe zadania w zakresie polityki społecznej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247 606,00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0,2165%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66820052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Rodzina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4 127 099,13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3,6094%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33144879"/>
                  </a:ext>
                </a:extLst>
              </a:tr>
              <a:tr h="402853">
                <a:tc>
                  <a:txBody>
                    <a:bodyPr/>
                    <a:lstStyle/>
                    <a:p>
                      <a:r>
                        <a:rPr lang="pl-PL" sz="1400" noProof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Gospodarka komunalna I ochrona środowiska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7 700 691,00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6,7348%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27408721"/>
                  </a:ext>
                </a:extLst>
              </a:tr>
              <a:tr h="402853">
                <a:tc gridSpan="2">
                  <a:txBody>
                    <a:bodyPr/>
                    <a:lstStyle/>
                    <a:p>
                      <a:r>
                        <a:rPr lang="pl-PL" sz="1400" b="1" noProof="0" dirty="0"/>
                        <a:t>Ogół dochodów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b="1" dirty="0"/>
                        <a:t>114,342,246,88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+mj-lt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044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76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09191" y="217644"/>
            <a:ext cx="10152185" cy="1293028"/>
          </a:xfrm>
        </p:spPr>
        <p:txBody>
          <a:bodyPr/>
          <a:lstStyle/>
          <a:p>
            <a:pPr algn="l"/>
            <a:r>
              <a:rPr lang="pl-PL" dirty="0"/>
              <a:t>Działy  z największymi Dochodami</a:t>
            </a:r>
          </a:p>
        </p:txBody>
      </p:sp>
      <p:graphicFrame>
        <p:nvGraphicFramePr>
          <p:cNvPr id="8" name="Wykres 7">
            <a:extLst>
              <a:ext uri="{FF2B5EF4-FFF2-40B4-BE49-F238E27FC236}">
                <a16:creationId xmlns:a16="http://schemas.microsoft.com/office/drawing/2014/main" id="{1134A8D6-5FF5-0578-F217-1C6FD6811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80541"/>
              </p:ext>
            </p:extLst>
          </p:nvPr>
        </p:nvGraphicFramePr>
        <p:xfrm>
          <a:off x="2032000" y="122168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77" y="0"/>
            <a:ext cx="8610600" cy="1293028"/>
          </a:xfrm>
        </p:spPr>
        <p:txBody>
          <a:bodyPr/>
          <a:lstStyle/>
          <a:p>
            <a:r>
              <a:rPr lang="pl-PL" dirty="0"/>
              <a:t>PLANOWANE wydatki 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8D13B1F0-382C-0EE9-2AE6-078D83A0E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364145"/>
              </p:ext>
            </p:extLst>
          </p:nvPr>
        </p:nvGraphicFramePr>
        <p:xfrm>
          <a:off x="791718" y="1018033"/>
          <a:ext cx="10281666" cy="557147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02499">
                  <a:extLst>
                    <a:ext uri="{9D8B030D-6E8A-4147-A177-3AD203B41FA5}">
                      <a16:colId xmlns:a16="http://schemas.microsoft.com/office/drawing/2014/main" val="2698171678"/>
                    </a:ext>
                  </a:extLst>
                </a:gridCol>
                <a:gridCol w="6393965">
                  <a:extLst>
                    <a:ext uri="{9D8B030D-6E8A-4147-A177-3AD203B41FA5}">
                      <a16:colId xmlns:a16="http://schemas.microsoft.com/office/drawing/2014/main" val="3308923936"/>
                    </a:ext>
                  </a:extLst>
                </a:gridCol>
                <a:gridCol w="1357570">
                  <a:extLst>
                    <a:ext uri="{9D8B030D-6E8A-4147-A177-3AD203B41FA5}">
                      <a16:colId xmlns:a16="http://schemas.microsoft.com/office/drawing/2014/main" val="996710777"/>
                    </a:ext>
                  </a:extLst>
                </a:gridCol>
                <a:gridCol w="1627632">
                  <a:extLst>
                    <a:ext uri="{9D8B030D-6E8A-4147-A177-3AD203B41FA5}">
                      <a16:colId xmlns:a16="http://schemas.microsoft.com/office/drawing/2014/main" val="2484916871"/>
                    </a:ext>
                  </a:extLst>
                </a:gridCol>
              </a:tblGrid>
              <a:tr h="302190">
                <a:tc>
                  <a:txBody>
                    <a:bodyPr/>
                    <a:lstStyle/>
                    <a:p>
                      <a:r>
                        <a:rPr lang="pl-PL" sz="1000" noProof="0"/>
                        <a:t>Dział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Nazwa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Kwota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Udział Procentowy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5868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Rolnictwo I łowiectwo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118 000,00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0,0945%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94185836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Wytwarzanie i zaopatrywanie w energię elektryczną, gaz I wodę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1 253 340,00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1,0039%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68369873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000" noProof="0" dirty="0"/>
                        <a:t>Transport i </a:t>
                      </a:r>
                      <a:r>
                        <a:rPr lang="pl-PL" sz="1000" noProof="0" dirty="0" err="1"/>
                        <a:t>łaczność</a:t>
                      </a:r>
                      <a:endParaRPr lang="pl-PL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23 990 942,64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19,2167%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11508221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Gospodarka mieszkaniowa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923 065,00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0,7394%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13549807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Działalność usługowa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284 400,00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0,2278%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05824862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Administracja Publiczna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10 774 887,00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8,6307%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1882963"/>
                  </a:ext>
                </a:extLst>
              </a:tr>
              <a:tr h="346188">
                <a:tc>
                  <a:txBody>
                    <a:bodyPr/>
                    <a:lstStyle/>
                    <a:p>
                      <a:r>
                        <a:rPr lang="pl-PL" sz="1000" noProof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000" noProof="0"/>
                        <a:t>Urzedy naczelnych organów władzy państwowej , kontroli I ochrony prawa oraz sądownictwa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3 774,00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0,0030%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24140641"/>
                  </a:ext>
                </a:extLst>
              </a:tr>
              <a:tr h="213326">
                <a:tc>
                  <a:txBody>
                    <a:bodyPr/>
                    <a:lstStyle/>
                    <a:p>
                      <a:r>
                        <a:rPr lang="pl-PL" sz="1000" noProof="0"/>
                        <a:t>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Bezpieczeństwo publiczne i ochrona przeciwpożarowa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2 373 460,00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1,9011%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73592105"/>
                  </a:ext>
                </a:extLst>
              </a:tr>
              <a:tr h="213326">
                <a:tc>
                  <a:txBody>
                    <a:bodyPr/>
                    <a:lstStyle/>
                    <a:p>
                      <a:r>
                        <a:rPr lang="pl-PL" sz="1000" noProof="0"/>
                        <a:t>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Obsługa długu publicznego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1 947 033,00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1,5596%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62606520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Różne rozliczenia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570 000,00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0,4566%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0578528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Oświata i wychowanie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52 688 675,00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42,2035%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49105149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Ochrona zdrowia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498 702,00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0,3995%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17030533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Pomoc społeczne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3 259 440,00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2,6108%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8011670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/>
                        <a:t>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Pozostałe zadania w zakresie polityki społecznej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397 606,00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0,3185%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66820052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/>
                        <a:t>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Edukacyjna opieka wychowawcza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11 400,00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0,0091%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12591424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Rodzina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4 281 203,98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3,4292%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33144879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Gospodarka komunalna I ochrona środowiska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 dirty="0"/>
                        <a:t>10 564 353,47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8,4620%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27408721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/>
                        <a:t>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Kultura i ochrona dziedzictwa narodowego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2 130 401,50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1,7064%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89593554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/>
                        <a:t>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Kultura fizyczna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8 773 510,85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7,0276%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35654883"/>
                  </a:ext>
                </a:extLst>
              </a:tr>
              <a:tr h="285288">
                <a:tc gridSpan="2">
                  <a:txBody>
                    <a:bodyPr/>
                    <a:lstStyle/>
                    <a:p>
                      <a:r>
                        <a:rPr lang="pl-PL" sz="1000" b="1" noProof="0"/>
                        <a:t>Ogół dochodów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b="1" noProof="0"/>
                        <a:t>124 844 194,44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noProof="0" dirty="0">
                          <a:latin typeface="+mj-lt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044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17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7439" y="253385"/>
            <a:ext cx="10837985" cy="1293028"/>
          </a:xfrm>
        </p:spPr>
        <p:txBody>
          <a:bodyPr/>
          <a:lstStyle/>
          <a:p>
            <a:pPr algn="l"/>
            <a:r>
              <a:rPr lang="pl-PL" dirty="0"/>
              <a:t>Działy z </a:t>
            </a:r>
            <a:r>
              <a:rPr lang="pl-PL" dirty="0" err="1"/>
              <a:t>najwiekszymi</a:t>
            </a:r>
            <a:r>
              <a:rPr lang="pl-PL" dirty="0"/>
              <a:t> Wydatkami</a:t>
            </a:r>
          </a:p>
        </p:txBody>
      </p:sp>
      <p:graphicFrame>
        <p:nvGraphicFramePr>
          <p:cNvPr id="7" name="Wykres 6">
            <a:extLst>
              <a:ext uri="{FF2B5EF4-FFF2-40B4-BE49-F238E27FC236}">
                <a16:creationId xmlns:a16="http://schemas.microsoft.com/office/drawing/2014/main" id="{A52650EB-B13D-E6FE-0307-C299CD1670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424755"/>
              </p:ext>
            </p:extLst>
          </p:nvPr>
        </p:nvGraphicFramePr>
        <p:xfrm>
          <a:off x="2032000" y="127547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Ślad pary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214</TotalTime>
  <Words>515</Words>
  <Application>Microsoft Office PowerPoint</Application>
  <PresentationFormat>Panoramiczny</PresentationFormat>
  <Paragraphs>188</Paragraphs>
  <Slides>11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Ślad pary</vt:lpstr>
      <vt:lpstr>Uchwała budżetowa  gminy Rokietnica   na rok 2023</vt:lpstr>
      <vt:lpstr>Gmina Rokietnica </vt:lpstr>
      <vt:lpstr>Dochody budżetu na rok 2023</vt:lpstr>
      <vt:lpstr>Wydatki Budżetu na rok 2023</vt:lpstr>
      <vt:lpstr>DEficyt Gminy na 2023</vt:lpstr>
      <vt:lpstr>PLANOWANE DOCHODY</vt:lpstr>
      <vt:lpstr>Działy  z największymi Dochodami</vt:lpstr>
      <vt:lpstr>PLANOWANE wydatki </vt:lpstr>
      <vt:lpstr>Działy z najwiekszymi Wydatkami</vt:lpstr>
      <vt:lpstr>REZERWA BUDŻETOWA</vt:lpstr>
      <vt:lpstr>Pracę Przygotowł   Jakub Pacholarz nr albumu 56513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Pacholarz Iwona</dc:creator>
  <cp:lastModifiedBy>Jakub Pacholarz</cp:lastModifiedBy>
  <cp:revision>96</cp:revision>
  <dcterms:created xsi:type="dcterms:W3CDTF">2023-05-03T10:26:11Z</dcterms:created>
  <dcterms:modified xsi:type="dcterms:W3CDTF">2023-06-13T14:23:02Z</dcterms:modified>
</cp:coreProperties>
</file>